
<file path=[Content_Types].xml><?xml version="1.0" encoding="utf-8"?>
<Types xmlns="http://schemas.openxmlformats.org/package/2006/content-types">
  <Default Extension="asf" ContentType="video/x-ms-as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76" r:id="rId2"/>
    <p:sldId id="348" r:id="rId3"/>
    <p:sldId id="362" r:id="rId4"/>
    <p:sldId id="366" r:id="rId5"/>
    <p:sldId id="358" r:id="rId6"/>
    <p:sldId id="360" r:id="rId7"/>
    <p:sldId id="363" r:id="rId8"/>
    <p:sldId id="364" r:id="rId9"/>
    <p:sldId id="361" r:id="rId10"/>
    <p:sldId id="365" r:id="rId11"/>
    <p:sldId id="359" r:id="rId12"/>
    <p:sldId id="354" r:id="rId13"/>
    <p:sldId id="339" r:id="rId14"/>
    <p:sldId id="351" r:id="rId15"/>
  </p:sldIdLst>
  <p:sldSz cx="9144000" cy="5715000" type="screen16x10"/>
  <p:notesSz cx="6858000" cy="9144000"/>
  <p:embeddedFontLst>
    <p:embeddedFont>
      <p:font typeface="12롯데마트드림Bold"/>
      <p:regular r:id="rId17"/>
    </p:embeddedFont>
    <p:embeddedFont>
      <p:font typeface="나눔바른펜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한나" panose="020B0600000101010101" charset="-127"/>
      <p:bold r:id="rId22"/>
    </p:embeddedFont>
    <p:embeddedFont>
      <p:font typeface="배달의민족 한나는 열한살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81E"/>
    <a:srgbClr val="38A9B7"/>
    <a:srgbClr val="AF9061"/>
    <a:srgbClr val="272123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5" autoAdjust="0"/>
    <p:restoredTop sz="78129" autoAdjust="0"/>
  </p:normalViewPr>
  <p:slideViewPr>
    <p:cSldViewPr>
      <p:cViewPr>
        <p:scale>
          <a:sx n="100" d="100"/>
          <a:sy n="100" d="100"/>
        </p:scale>
        <p:origin x="1962" y="19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E431C-A403-4C3B-9F34-85D3317ABD4A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08552-7EA1-471D-8531-4240077B65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51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잠</a:t>
            </a:r>
            <a:r>
              <a:rPr kumimoji="1" lang="en-US" altLang="ko-KR" dirty="0"/>
              <a:t>?</a:t>
            </a:r>
            <a:r>
              <a:rPr kumimoji="1" lang="ko-KR" altLang="en-US" dirty="0"/>
              <a:t> 잠을 잘 </a:t>
            </a:r>
            <a:r>
              <a:rPr kumimoji="1" lang="ko-KR" altLang="en-US" dirty="0" err="1"/>
              <a:t>못자면</a:t>
            </a:r>
            <a:r>
              <a:rPr kumimoji="1" lang="ko-KR" altLang="en-US" dirty="0"/>
              <a:t> 하루가 어떠신가요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평소에 </a:t>
            </a:r>
            <a:r>
              <a:rPr kumimoji="1" lang="ko-KR" altLang="en-US" dirty="0" err="1"/>
              <a:t>잘주무시나요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현대인은 스트레스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스마트폰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운동량 부족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인해서 불면증에 시달리고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08552-7EA1-471D-8531-4240077B657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0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컨버젼스가</a:t>
            </a:r>
            <a:r>
              <a:rPr kumimoji="1" lang="ko-KR" altLang="en-US" dirty="0"/>
              <a:t> 해답이라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하는 이 프로젝트가 단지 수면무호흡을 진단하는 것을 넘어서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수면 </a:t>
            </a:r>
            <a:r>
              <a:rPr kumimoji="1" lang="ko-KR" altLang="en-US" dirty="0" err="1"/>
              <a:t>무호흡의</a:t>
            </a:r>
            <a:r>
              <a:rPr kumimoji="1" lang="ko-KR" altLang="en-US" dirty="0"/>
              <a:t> 개선을 유도하고 사람들이 항상 지니고 다니는 기기로 실시간으로 접할 수 있는 간편한 수단을 제공하고자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08552-7EA1-471D-8531-4240077B657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5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컨버젼스가</a:t>
            </a:r>
            <a:r>
              <a:rPr kumimoji="1" lang="ko-KR" altLang="en-US" dirty="0"/>
              <a:t> 해답이라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하는 이 프로젝트가 단지 수면무호흡을 진단하는 것을 넘어서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수면 </a:t>
            </a:r>
            <a:r>
              <a:rPr kumimoji="1" lang="ko-KR" altLang="en-US" dirty="0" err="1"/>
              <a:t>무호흡의</a:t>
            </a:r>
            <a:r>
              <a:rPr kumimoji="1" lang="ko-KR" altLang="en-US" dirty="0"/>
              <a:t> 개선을 유도하고 사람들이 항상 지니고 다니는 기기로 실시간으로 접할 수 있는 간편한 수단을 제공하고자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08552-7EA1-471D-8531-4240077B657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4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배달의민족 한나" panose="02020603020101020101" pitchFamily="18" charset="-127"/>
          <a:ea typeface="배달의민족 한나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sf"/><Relationship Id="rId1" Type="http://schemas.microsoft.com/office/2007/relationships/media" Target="../media/media2.asf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489348"/>
            <a:ext cx="77153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Sleep Apnea </a:t>
            </a:r>
            <a:r>
              <a:rPr lang="en-US" altLang="ko-KR" sz="3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Heath Data </a:t>
            </a:r>
            <a:r>
              <a:rPr lang="en-US" altLang="ko-KR" sz="2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Collection </a:t>
            </a:r>
            <a:r>
              <a:rPr lang="en-US" altLang="ko-KR" sz="3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&amp;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Automatic Diagnosis / Monitoring </a:t>
            </a:r>
            <a:r>
              <a:rPr lang="en-US" altLang="ko-KR" sz="2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System Using </a:t>
            </a:r>
            <a:r>
              <a:rPr lang="en-US" altLang="ko-KR" sz="4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3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97600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Capstone Design 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51617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Cooperating with Prof. Il </a:t>
            </a:r>
            <a:r>
              <a:rPr lang="en-US" altLang="ko-KR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Kon</a:t>
            </a:r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Kim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FE2ED-99B2-3F43-94C7-97F2FB3CAA66}"/>
              </a:ext>
            </a:extLst>
          </p:cNvPr>
          <p:cNvSpPr txBox="1"/>
          <p:nvPr/>
        </p:nvSpPr>
        <p:spPr>
          <a:xfrm>
            <a:off x="1310914" y="3756439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Team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4328A-058E-A34E-BFCB-DC2B1D3D050F}"/>
              </a:ext>
            </a:extLst>
          </p:cNvPr>
          <p:cNvSpPr txBox="1"/>
          <p:nvPr/>
        </p:nvSpPr>
        <p:spPr>
          <a:xfrm>
            <a:off x="1366827" y="4286917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Team </a:t>
            </a:r>
            <a:r>
              <a:rPr lang="en-US" altLang="ko-KR" sz="4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GoSleep</a:t>
            </a:r>
            <a:endParaRPr lang="en-US" altLang="ko-KR" sz="4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F9B23-C22B-5F47-8553-9F5DE80341E9}"/>
              </a:ext>
            </a:extLst>
          </p:cNvPr>
          <p:cNvSpPr txBox="1"/>
          <p:nvPr/>
        </p:nvSpPr>
        <p:spPr>
          <a:xfrm>
            <a:off x="7308304" y="4193614"/>
            <a:ext cx="1584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Hyomin</a:t>
            </a:r>
            <a:r>
              <a:rPr lang="en-US" altLang="ko-KR" sz="1600" dirty="0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Hahm</a:t>
            </a:r>
            <a:endParaRPr lang="en-US" altLang="ko-KR" sz="1600" dirty="0">
              <a:solidFill>
                <a:schemeClr val="bg1"/>
              </a:solidFill>
              <a:latin typeface="BM HANNA 11yrs old" panose="020B0600000101010101" pitchFamily="34" charset="-127"/>
              <a:ea typeface="BM HANNA 11yrs 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Jiyoung</a:t>
            </a:r>
            <a:r>
              <a:rPr lang="en-US" altLang="ko-KR" sz="1600" dirty="0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 Hwang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Hoseung</a:t>
            </a:r>
            <a:r>
              <a:rPr lang="en-US" altLang="ko-KR" sz="1600" dirty="0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 Lee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F4E38-3468-A04F-A7A4-9700315D9105}"/>
              </a:ext>
            </a:extLst>
          </p:cNvPr>
          <p:cNvSpPr txBox="1"/>
          <p:nvPr/>
        </p:nvSpPr>
        <p:spPr>
          <a:xfrm>
            <a:off x="6917484" y="4369668"/>
            <a:ext cx="606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BM HANNA 11yrs old" panose="020B0600000101010101" pitchFamily="34" charset="-127"/>
                <a:ea typeface="BM HANNA 11yrs old" panose="020B0600000101010101" pitchFamily="34" charset="-127"/>
              </a:rPr>
              <a:t>Leader</a:t>
            </a:r>
          </a:p>
        </p:txBody>
      </p:sp>
    </p:spTree>
    <p:extLst>
      <p:ext uri="{BB962C8B-B14F-4D97-AF65-F5344CB8AC3E}">
        <p14:creationId xmlns:p14="http://schemas.microsoft.com/office/powerpoint/2010/main" val="16683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7C76CE-7608-B14A-A1A4-619E2FCA49A9}"/>
              </a:ext>
            </a:extLst>
          </p:cNvPr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AAB7F-E87A-AB4A-9D9D-84F77ADBE7F4}"/>
              </a:ext>
            </a:extLst>
          </p:cNvPr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Demonstration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D48AC-B6EC-C340-9094-72E3E6D42B8E}"/>
              </a:ext>
            </a:extLst>
          </p:cNvPr>
          <p:cNvSpPr txBox="1"/>
          <p:nvPr/>
        </p:nvSpPr>
        <p:spPr>
          <a:xfrm>
            <a:off x="107507" y="27349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6B51B1-4E25-7247-AE48-B15ED599ECF5}"/>
              </a:ext>
            </a:extLst>
          </p:cNvPr>
          <p:cNvSpPr/>
          <p:nvPr/>
        </p:nvSpPr>
        <p:spPr>
          <a:xfrm>
            <a:off x="3" y="2317440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6A0980-FBA0-A244-93FE-19C8E4696133}"/>
              </a:ext>
            </a:extLst>
          </p:cNvPr>
          <p:cNvSpPr txBox="1"/>
          <p:nvPr/>
        </p:nvSpPr>
        <p:spPr>
          <a:xfrm>
            <a:off x="123551" y="2355501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pic>
        <p:nvPicPr>
          <p:cNvPr id="4" name="2 - converted with Clipchamp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762" y="1437878"/>
            <a:ext cx="6492213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242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Plan</a:t>
            </a:r>
          </a:p>
        </p:txBody>
      </p:sp>
      <p:grpSp>
        <p:nvGrpSpPr>
          <p:cNvPr id="2" name="그룹 42"/>
          <p:cNvGrpSpPr/>
          <p:nvPr/>
        </p:nvGrpSpPr>
        <p:grpSpPr>
          <a:xfrm>
            <a:off x="1259632" y="1338736"/>
            <a:ext cx="7128792" cy="369332"/>
            <a:chOff x="971600" y="1561791"/>
            <a:chExt cx="7128792" cy="369332"/>
          </a:xfrm>
        </p:grpSpPr>
        <p:sp>
          <p:nvSpPr>
            <p:cNvPr id="44" name="갈매기형 수장 43"/>
            <p:cNvSpPr/>
            <p:nvPr/>
          </p:nvSpPr>
          <p:spPr>
            <a:xfrm>
              <a:off x="971600" y="1671245"/>
              <a:ext cx="140381" cy="12868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12롯데마트드림Bold"/>
                  <a:ea typeface="12롯데마트드림Bold"/>
                </a:rPr>
                <a:t>△</a:t>
              </a:r>
              <a:endParaRPr lang="ko-KR" altLang="en-US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632" y="1561791"/>
              <a:ext cx="684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dirty="0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Korea Software Conference 2018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977754" y="1854858"/>
            <a:ext cx="3058739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Comparison and Analysis of Machine Learning Algorithms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for Efficient Diagnosis of Sleep Apnea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7" y="27349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" y="2317440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3551" y="2355501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E1A4D6-9B81-7A4A-986A-E885774C8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94597"/>
            <a:ext cx="3960440" cy="1423111"/>
          </a:xfrm>
          <a:prstGeom prst="rect">
            <a:avLst/>
          </a:prstGeom>
        </p:spPr>
      </p:pic>
      <p:grpSp>
        <p:nvGrpSpPr>
          <p:cNvPr id="29" name="그룹 42">
            <a:extLst>
              <a:ext uri="{FF2B5EF4-FFF2-40B4-BE49-F238E27FC236}">
                <a16:creationId xmlns:a16="http://schemas.microsoft.com/office/drawing/2014/main" id="{1BE4BDC7-41E8-474F-BA75-757C90BB68E0}"/>
              </a:ext>
            </a:extLst>
          </p:cNvPr>
          <p:cNvGrpSpPr/>
          <p:nvPr/>
        </p:nvGrpSpPr>
        <p:grpSpPr>
          <a:xfrm>
            <a:off x="1259632" y="3628827"/>
            <a:ext cx="7128792" cy="369332"/>
            <a:chOff x="971600" y="1561791"/>
            <a:chExt cx="7128792" cy="369332"/>
          </a:xfrm>
        </p:grpSpPr>
        <p:sp>
          <p:nvSpPr>
            <p:cNvPr id="33" name="갈매기형 수장 43">
              <a:extLst>
                <a:ext uri="{FF2B5EF4-FFF2-40B4-BE49-F238E27FC236}">
                  <a16:creationId xmlns:a16="http://schemas.microsoft.com/office/drawing/2014/main" id="{55828CD1-2100-A548-9A0C-CF506D75C14B}"/>
                </a:ext>
              </a:extLst>
            </p:cNvPr>
            <p:cNvSpPr/>
            <p:nvPr/>
          </p:nvSpPr>
          <p:spPr>
            <a:xfrm>
              <a:off x="971600" y="1671245"/>
              <a:ext cx="140381" cy="12868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12롯데마트드림Bold"/>
                  <a:ea typeface="12롯데마트드림Bold"/>
                </a:rPr>
                <a:t>△</a:t>
              </a:r>
              <a:endParaRPr lang="ko-KR" altLang="en-US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4F15AC-DC4F-EE4B-8AAB-E7CCDEDDC940}"/>
                </a:ext>
              </a:extLst>
            </p:cNvPr>
            <p:cNvSpPr txBox="1"/>
            <p:nvPr/>
          </p:nvSpPr>
          <p:spPr>
            <a:xfrm>
              <a:off x="1259632" y="1561791"/>
              <a:ext cx="684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dirty="0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Patent Application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B92F25-3770-124B-9121-CD11056ED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4238802"/>
            <a:ext cx="4176463" cy="80355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A0FBD94-1568-4A40-BDEA-5F41D6F53427}"/>
              </a:ext>
            </a:extLst>
          </p:cNvPr>
          <p:cNvSpPr txBox="1"/>
          <p:nvPr/>
        </p:nvSpPr>
        <p:spPr>
          <a:xfrm>
            <a:off x="5977754" y="3998159"/>
            <a:ext cx="305873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 Method for Diagnosing Apnea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Using IoT Devices</a:t>
            </a: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Collaboration History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7" y="27349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0" y="2661116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9638C7-EA67-0B43-ACEA-31799376B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50" y="1237557"/>
            <a:ext cx="1784642" cy="133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96850-66DA-4E47-9DE2-F4E9693C4367}"/>
              </a:ext>
            </a:extLst>
          </p:cNvPr>
          <p:cNvSpPr txBox="1"/>
          <p:nvPr/>
        </p:nvSpPr>
        <p:spPr>
          <a:xfrm>
            <a:off x="1759582" y="2635032"/>
            <a:ext cx="858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</a:t>
            </a:r>
            <a:r>
              <a:rPr kumimoji="1" lang="en-US" altLang="ko-KR" sz="1600" baseline="30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nd</a:t>
            </a:r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Oct.</a:t>
            </a:r>
            <a:endParaRPr kumimoji="1" lang="ko-KR" altLang="en-US" sz="16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E056C0-56D4-6E47-A35D-A0B501E6C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45" y="3506665"/>
            <a:ext cx="2587862" cy="194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A34666-384C-E14F-BE6E-E79C56C172BD}"/>
              </a:ext>
            </a:extLst>
          </p:cNvPr>
          <p:cNvSpPr txBox="1"/>
          <p:nvPr/>
        </p:nvSpPr>
        <p:spPr>
          <a:xfrm>
            <a:off x="2945318" y="3067630"/>
            <a:ext cx="933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11</a:t>
            </a:r>
            <a:r>
              <a:rPr kumimoji="1" lang="en-US" altLang="ko-KR" sz="1600" baseline="30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</a:t>
            </a:r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Oct.</a:t>
            </a:r>
            <a:endParaRPr kumimoji="1" lang="ko-KR" altLang="en-US" sz="16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E773FF-0F3D-3946-925F-6B8F64600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98" y="1243299"/>
            <a:ext cx="1792482" cy="134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E6EA898-CA3F-A343-98E7-578DD36D6B3A}"/>
              </a:ext>
            </a:extLst>
          </p:cNvPr>
          <p:cNvSpPr txBox="1"/>
          <p:nvPr/>
        </p:nvSpPr>
        <p:spPr>
          <a:xfrm>
            <a:off x="4593414" y="2635032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15</a:t>
            </a:r>
            <a:r>
              <a:rPr kumimoji="1" lang="en-US" altLang="ko-KR" sz="1600" baseline="30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th</a:t>
            </a:r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Oct.</a:t>
            </a:r>
            <a:endParaRPr kumimoji="1" lang="ko-KR" altLang="en-US" sz="16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A672EE-C0B6-6341-9107-963FC77B19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9" y="3431349"/>
            <a:ext cx="1552908" cy="206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1129EBE-3427-184A-93DB-63857DA6CB38}"/>
              </a:ext>
            </a:extLst>
          </p:cNvPr>
          <p:cNvSpPr txBox="1"/>
          <p:nvPr/>
        </p:nvSpPr>
        <p:spPr>
          <a:xfrm>
            <a:off x="6259064" y="3073524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19</a:t>
            </a:r>
            <a:r>
              <a:rPr kumimoji="1" lang="en-US" altLang="ko-KR" sz="1600" baseline="30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th</a:t>
            </a:r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Oct.</a:t>
            </a:r>
            <a:endParaRPr kumimoji="1" lang="ko-KR" altLang="en-US" sz="16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51242F-2520-3E4F-80B2-738BE27B99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21" y="1240273"/>
            <a:ext cx="1792480" cy="1344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79C655-C0E2-D64C-8A4B-9397B0A3BFBE}"/>
              </a:ext>
            </a:extLst>
          </p:cNvPr>
          <p:cNvSpPr txBox="1"/>
          <p:nvPr/>
        </p:nvSpPr>
        <p:spPr>
          <a:xfrm>
            <a:off x="7161705" y="2635032"/>
            <a:ext cx="94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23</a:t>
            </a:r>
            <a:r>
              <a:rPr kumimoji="1" lang="en-US" altLang="ko-KR" sz="1600" baseline="30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rd</a:t>
            </a:r>
            <a:r>
              <a:rPr kumimoji="1" lang="en-US" altLang="ko-KR" sz="16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Oct.</a:t>
            </a:r>
            <a:endParaRPr kumimoji="1" lang="ko-KR" altLang="en-US" sz="16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9592" y="697260"/>
            <a:ext cx="3096344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3608" y="697259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Gantt Chart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67295"/>
              </p:ext>
            </p:extLst>
          </p:nvPr>
        </p:nvGraphicFramePr>
        <p:xfrm>
          <a:off x="927583" y="1328568"/>
          <a:ext cx="7820878" cy="385864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8082">
                  <a:extLst>
                    <a:ext uri="{9D8B030D-6E8A-4147-A177-3AD203B41FA5}">
                      <a16:colId xmlns:a16="http://schemas.microsoft.com/office/drawing/2014/main" val="1903269949"/>
                    </a:ext>
                  </a:extLst>
                </a:gridCol>
                <a:gridCol w="442155">
                  <a:extLst>
                    <a:ext uri="{9D8B030D-6E8A-4147-A177-3AD203B41FA5}">
                      <a16:colId xmlns:a16="http://schemas.microsoft.com/office/drawing/2014/main" val="4058503969"/>
                    </a:ext>
                  </a:extLst>
                </a:gridCol>
                <a:gridCol w="442155">
                  <a:extLst>
                    <a:ext uri="{9D8B030D-6E8A-4147-A177-3AD203B41FA5}">
                      <a16:colId xmlns:a16="http://schemas.microsoft.com/office/drawing/2014/main" val="3373429180"/>
                    </a:ext>
                  </a:extLst>
                </a:gridCol>
                <a:gridCol w="442155">
                  <a:extLst>
                    <a:ext uri="{9D8B030D-6E8A-4147-A177-3AD203B41FA5}">
                      <a16:colId xmlns:a16="http://schemas.microsoft.com/office/drawing/2014/main" val="1858530336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2331659198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3522105888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2254056907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294378972"/>
                    </a:ext>
                  </a:extLst>
                </a:gridCol>
                <a:gridCol w="352137">
                  <a:extLst>
                    <a:ext uri="{9D8B030D-6E8A-4147-A177-3AD203B41FA5}">
                      <a16:colId xmlns:a16="http://schemas.microsoft.com/office/drawing/2014/main" val="2264440064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3536485227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3620573859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1762561454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913035632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1005020281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565088212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3352251877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1193556063"/>
                    </a:ext>
                  </a:extLst>
                </a:gridCol>
                <a:gridCol w="34493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642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Task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바른펜" pitchFamily="50" charset="-127"/>
                          <a:ea typeface="나눔바른펜" pitchFamily="50" charset="-127"/>
                        </a:rPr>
                        <a:t>Start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바른펜" pitchFamily="50" charset="-127"/>
                          <a:ea typeface="나눔바른펜" pitchFamily="50" charset="-127"/>
                        </a:rPr>
                        <a:t>date</a:t>
                      </a:r>
                      <a:endParaRPr lang="ko-KR" altLang="en-US" sz="9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바른펜" pitchFamily="50" charset="-127"/>
                          <a:ea typeface="나눔바른펜" pitchFamily="50" charset="-127"/>
                        </a:rPr>
                        <a:t>Finish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바른펜" pitchFamily="50" charset="-127"/>
                          <a:ea typeface="나눔바른펜" pitchFamily="50" charset="-127"/>
                        </a:rPr>
                        <a:t>date</a:t>
                      </a:r>
                      <a:endParaRPr lang="ko-KR" altLang="en-US" sz="9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펜" pitchFamily="50" charset="-127"/>
                          <a:ea typeface="나눔바른펜" pitchFamily="50" charset="-127"/>
                        </a:rPr>
                        <a:t>Duration </a:t>
                      </a:r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(Week)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Fall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Semester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17892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9/1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9/2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9/3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9/4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10/1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10/2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10/3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10</a:t>
                      </a:r>
                      <a:r>
                        <a:rPr lang="en-US" altLang="ko-KR" sz="500" dirty="0">
                          <a:latin typeface="나눔바른펜" pitchFamily="50" charset="-127"/>
                          <a:ea typeface="나눔바른펜" pitchFamily="50" charset="-127"/>
                        </a:rPr>
                        <a:t>/</a:t>
                      </a:r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4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10/5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11/1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11/2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11/3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11/4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펜" pitchFamily="50" charset="-127"/>
                          <a:ea typeface="나눔바른펜" pitchFamily="50" charset="-127"/>
                        </a:rPr>
                        <a:t>12/1</a:t>
                      </a:r>
                      <a:endParaRPr lang="ko-KR" altLang="en-US" sz="8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175686"/>
                  </a:ext>
                </a:extLst>
              </a:tr>
              <a:tr h="491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Professor &amp;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Lab Meeting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9.10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Nov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14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67442"/>
                  </a:ext>
                </a:extLst>
              </a:tr>
              <a:tr h="491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Project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Plan Submission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9.13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9.15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711722"/>
                  </a:ext>
                </a:extLst>
              </a:tr>
              <a:tr h="491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Data collecting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9.17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11.19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10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581633"/>
                  </a:ext>
                </a:extLst>
              </a:tr>
              <a:tr h="491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Automatic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Diagnosis System Development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9.24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11.5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7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486795"/>
                  </a:ext>
                </a:extLst>
              </a:tr>
              <a:tr h="801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Analysis &amp; Monitoring Platform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Development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10.1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11.12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7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03368"/>
                  </a:ext>
                </a:extLst>
              </a:tr>
              <a:tr h="491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펜" pitchFamily="50" charset="-127"/>
                          <a:ea typeface="나눔바른펜" pitchFamily="50" charset="-127"/>
                        </a:rPr>
                        <a:t>Final Presentation</a:t>
                      </a:r>
                      <a:r>
                        <a:rPr lang="en-US" altLang="ko-KR" sz="1100" baseline="0" dirty="0">
                          <a:latin typeface="나눔바른펜" pitchFamily="50" charset="-127"/>
                          <a:ea typeface="나눔바른펜" pitchFamily="50" charset="-127"/>
                        </a:rPr>
                        <a:t> &amp; report Submission</a:t>
                      </a:r>
                      <a:endParaRPr lang="ko-KR" altLang="en-US" sz="11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11.5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Dec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펜" pitchFamily="50" charset="-127"/>
                          <a:ea typeface="나눔바른펜" pitchFamily="50" charset="-127"/>
                        </a:rPr>
                        <a:t>4</a:t>
                      </a:r>
                      <a:endParaRPr lang="ko-KR" altLang="en-US" sz="12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바른펜" pitchFamily="50" charset="-127"/>
                          <a:ea typeface="나눔바른펜" pitchFamily="50" charset="-127"/>
                        </a:rPr>
                        <a:t>●</a:t>
                      </a:r>
                      <a:endParaRPr lang="ko-KR" altLang="en-US" sz="1000" dirty="0">
                        <a:latin typeface="나눔바른펜" pitchFamily="50" charset="-127"/>
                        <a:ea typeface="나눔바른펜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35909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25374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3957633" y="2162170"/>
            <a:ext cx="30626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324348" y="2662236"/>
            <a:ext cx="214314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>
            <a:off x="5014916" y="3143252"/>
            <a:ext cx="1213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9">
            <a:extLst>
              <a:ext uri="{FF2B5EF4-FFF2-40B4-BE49-F238E27FC236}">
                <a16:creationId xmlns:a16="http://schemas.microsoft.com/office/drawing/2014/main" id="{B2162956-33CB-2842-9345-3CD2808F8790}"/>
              </a:ext>
            </a:extLst>
          </p:cNvPr>
          <p:cNvCxnSpPr/>
          <p:nvPr/>
        </p:nvCxnSpPr>
        <p:spPr>
          <a:xfrm>
            <a:off x="6733950" y="2659167"/>
            <a:ext cx="214314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35">
            <a:extLst>
              <a:ext uri="{FF2B5EF4-FFF2-40B4-BE49-F238E27FC236}">
                <a16:creationId xmlns:a16="http://schemas.microsoft.com/office/drawing/2014/main" id="{C4AE8BE0-CF2E-2E4F-A037-A4C5BFEA605B}"/>
              </a:ext>
            </a:extLst>
          </p:cNvPr>
          <p:cNvCxnSpPr>
            <a:cxnSpLocks/>
          </p:cNvCxnSpPr>
          <p:nvPr/>
        </p:nvCxnSpPr>
        <p:spPr>
          <a:xfrm>
            <a:off x="5014916" y="3649588"/>
            <a:ext cx="2221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35">
            <a:extLst>
              <a:ext uri="{FF2B5EF4-FFF2-40B4-BE49-F238E27FC236}">
                <a16:creationId xmlns:a16="http://schemas.microsoft.com/office/drawing/2014/main" id="{D53D870A-D9E4-384E-9E28-51D431DC895E}"/>
              </a:ext>
            </a:extLst>
          </p:cNvPr>
          <p:cNvCxnSpPr>
            <a:cxnSpLocks/>
          </p:cNvCxnSpPr>
          <p:nvPr/>
        </p:nvCxnSpPr>
        <p:spPr>
          <a:xfrm>
            <a:off x="5340438" y="4297660"/>
            <a:ext cx="16798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498B8D-5048-1E40-909E-3EC2DF62DEB5}"/>
              </a:ext>
            </a:extLst>
          </p:cNvPr>
          <p:cNvSpPr/>
          <p:nvPr/>
        </p:nvSpPr>
        <p:spPr>
          <a:xfrm>
            <a:off x="0" y="2661116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8B5F25-2945-024D-8ECB-62791C76E0D7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8024" y="3540640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Thank You.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9912" y="4556303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Team 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732" y="2349669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478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991" y="689263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7" y="697259"/>
            <a:ext cx="7911931" cy="443397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pic>
        <p:nvPicPr>
          <p:cNvPr id="2050" name="Picture 2" descr="C:\Users\hmhahm\Desktop\종프2 발표준비\elk 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5" r="16494"/>
          <a:stretch/>
        </p:blipFill>
        <p:spPr bwMode="auto">
          <a:xfrm>
            <a:off x="6251560" y="337220"/>
            <a:ext cx="2496904" cy="22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HI at HL7Â® FHIRÂ® Developer Days 2017!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40" y="3721596"/>
            <a:ext cx="2244900" cy="14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mhahm\Desktop\종프2 발표준비\텐서플로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17686"/>
          <a:stretch/>
        </p:blipFill>
        <p:spPr bwMode="auto">
          <a:xfrm>
            <a:off x="4117311" y="489000"/>
            <a:ext cx="1734182" cy="145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mhahm\Desktop\종프2 발표준비\python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6" r="15152"/>
          <a:stretch/>
        </p:blipFill>
        <p:spPr bwMode="auto">
          <a:xfrm>
            <a:off x="3923928" y="1854858"/>
            <a:ext cx="2155943" cy="8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3" y="2704422"/>
            <a:ext cx="2182694" cy="229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69725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dirty="0">
                <a:solidFill>
                  <a:prstClr val="white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SW Development Tool</a:t>
            </a:r>
            <a:endParaRPr lang="ko-KR" altLang="en-US" dirty="0">
              <a:solidFill>
                <a:prstClr val="white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5374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026" name="Picture 2" descr="C:\Users\hmhahm\Desktop\종프2 발표준비\docke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5" b="17251"/>
          <a:stretch/>
        </p:blipFill>
        <p:spPr bwMode="auto">
          <a:xfrm>
            <a:off x="6486549" y="2507140"/>
            <a:ext cx="2333923" cy="710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9E7253-FEB3-A54C-8663-0093423AA049}"/>
              </a:ext>
            </a:extLst>
          </p:cNvPr>
          <p:cNvSpPr txBox="1"/>
          <p:nvPr/>
        </p:nvSpPr>
        <p:spPr>
          <a:xfrm>
            <a:off x="107507" y="15195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225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1077288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Challenges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5995E-1B1C-5346-95DD-C9F5DDC8E500}"/>
              </a:ext>
            </a:extLst>
          </p:cNvPr>
          <p:cNvSpPr txBox="1"/>
          <p:nvPr/>
        </p:nvSpPr>
        <p:spPr>
          <a:xfrm>
            <a:off x="3160232" y="2486717"/>
            <a:ext cx="38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Time Series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B35E0D-106A-C746-ACF0-EC0E5A1151C8}"/>
              </a:ext>
            </a:extLst>
          </p:cNvPr>
          <p:cNvSpPr txBox="1"/>
          <p:nvPr/>
        </p:nvSpPr>
        <p:spPr>
          <a:xfrm>
            <a:off x="1313018" y="3891439"/>
            <a:ext cx="38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Lack of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5560B-73F0-CC42-BD5D-E09A693D6FA6}"/>
              </a:ext>
            </a:extLst>
          </p:cNvPr>
          <p:cNvSpPr txBox="1"/>
          <p:nvPr/>
        </p:nvSpPr>
        <p:spPr>
          <a:xfrm>
            <a:off x="5342800" y="3891439"/>
            <a:ext cx="38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Unreliable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A7F29-5C5E-0941-A218-8E3795DEE48B}"/>
              </a:ext>
            </a:extLst>
          </p:cNvPr>
          <p:cNvSpPr txBox="1"/>
          <p:nvPr/>
        </p:nvSpPr>
        <p:spPr>
          <a:xfrm>
            <a:off x="3742608" y="1338736"/>
            <a:ext cx="25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Our work is 3D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F6E5B-56A9-0F4D-A62A-F2DDF806C6AE}"/>
              </a:ext>
            </a:extLst>
          </p:cNvPr>
          <p:cNvSpPr txBox="1"/>
          <p:nvPr/>
        </p:nvSpPr>
        <p:spPr>
          <a:xfrm>
            <a:off x="4459266" y="-4258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3825B-598A-D54C-8674-C56E7A60C102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8973" y="1090847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Challenges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741662D-3A59-D642-8759-C6A0818B5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9" y="1945505"/>
            <a:ext cx="3424842" cy="219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F42569-DBCF-9C42-B6D3-084AC2F3C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92" y="1991688"/>
            <a:ext cx="3369281" cy="21619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2F91BDE-7436-334A-9957-93183C2EB682}"/>
              </a:ext>
            </a:extLst>
          </p:cNvPr>
          <p:cNvSpPr txBox="1"/>
          <p:nvPr/>
        </p:nvSpPr>
        <p:spPr>
          <a:xfrm>
            <a:off x="-226674" y="3921660"/>
            <a:ext cx="5536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Original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F79B2C-E2AE-2F43-A132-5DBCDD2C6EFC}"/>
              </a:ext>
            </a:extLst>
          </p:cNvPr>
          <p:cNvSpPr txBox="1"/>
          <p:nvPr/>
        </p:nvSpPr>
        <p:spPr>
          <a:xfrm>
            <a:off x="4323754" y="3921660"/>
            <a:ext cx="5536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Refined Data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ACC892E3-1936-2143-A996-E3580C76F29B}"/>
              </a:ext>
            </a:extLst>
          </p:cNvPr>
          <p:cNvSpPr/>
          <p:nvPr/>
        </p:nvSpPr>
        <p:spPr>
          <a:xfrm>
            <a:off x="4509370" y="2734970"/>
            <a:ext cx="693185" cy="703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ADBCA1-6942-D749-8BEC-1D2CAD7C2B49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6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1476283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915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Demonstration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D35E30-7514-0F4F-B21A-E4DE46A11027}"/>
              </a:ext>
            </a:extLst>
          </p:cNvPr>
          <p:cNvSpPr/>
          <p:nvPr/>
        </p:nvSpPr>
        <p:spPr>
          <a:xfrm>
            <a:off x="1444895" y="1345332"/>
            <a:ext cx="7159523" cy="8367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026128-29C2-4945-8ABA-C567005CB06E}"/>
              </a:ext>
            </a:extLst>
          </p:cNvPr>
          <p:cNvSpPr/>
          <p:nvPr/>
        </p:nvSpPr>
        <p:spPr>
          <a:xfrm>
            <a:off x="1444894" y="4515666"/>
            <a:ext cx="6913491" cy="7180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0A39-31B4-064D-B866-A0D80D3B23ED}"/>
              </a:ext>
            </a:extLst>
          </p:cNvPr>
          <p:cNvSpPr txBox="1"/>
          <p:nvPr/>
        </p:nvSpPr>
        <p:spPr>
          <a:xfrm>
            <a:off x="2127576" y="1254160"/>
            <a:ext cx="553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Apnea Classifier Training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29860B-4372-F340-BABB-22C0BAD2A0F1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pic>
        <p:nvPicPr>
          <p:cNvPr id="2" name="1 - converted with Clipchamp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189" y="1847976"/>
            <a:ext cx="6019179" cy="33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1489153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Achievement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3" name="그룹 42"/>
          <p:cNvGrpSpPr/>
          <p:nvPr/>
        </p:nvGrpSpPr>
        <p:grpSpPr>
          <a:xfrm>
            <a:off x="1285852" y="1285864"/>
            <a:ext cx="6000792" cy="369332"/>
            <a:chOff x="971600" y="1561791"/>
            <a:chExt cx="7338117" cy="369332"/>
          </a:xfrm>
        </p:grpSpPr>
        <p:sp>
          <p:nvSpPr>
            <p:cNvPr id="46" name="갈매기형 수장 45"/>
            <p:cNvSpPr/>
            <p:nvPr/>
          </p:nvSpPr>
          <p:spPr>
            <a:xfrm>
              <a:off x="971600" y="1671245"/>
              <a:ext cx="140381" cy="12868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12롯데마트드림Bold"/>
                  <a:ea typeface="12롯데마트드림Bold"/>
                </a:rPr>
                <a:t>△</a:t>
              </a:r>
              <a:endParaRPr lang="ko-KR" altLang="en-US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68958" y="1561791"/>
              <a:ext cx="6840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dirty="0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대한의료정보학회 추계 학술 대회</a:t>
              </a:r>
              <a:endParaRPr lang="en-US" altLang="ko-KR" dirty="0">
                <a:solidFill>
                  <a:prstClr val="black"/>
                </a:solidFill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08E7FD6-DD63-F64D-A1DF-A9312370D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92" y="1637211"/>
            <a:ext cx="6351216" cy="3363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B027DC-D731-FA41-8A63-608B50632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4" y="444912"/>
            <a:ext cx="6094658" cy="515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B72452D-F86B-1F42-B874-74461D8479AC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1893228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B6B34-8FD4-B04C-80C3-40C56CF1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9" y="970568"/>
            <a:ext cx="3835400" cy="256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2ECD4-AF6C-CD4E-A3A3-9F99EEC2C19A}"/>
              </a:ext>
            </a:extLst>
          </p:cNvPr>
          <p:cNvSpPr txBox="1"/>
          <p:nvPr/>
        </p:nvSpPr>
        <p:spPr>
          <a:xfrm>
            <a:off x="2771800" y="3736794"/>
            <a:ext cx="476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Did you sleep well last night?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95682-F233-0F49-8648-FF743D7DB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460840"/>
            <a:ext cx="874208" cy="874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CFEEBF-E600-1B4D-B348-7FE71C98E8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05" y="4557175"/>
            <a:ext cx="874208" cy="874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0F26E9-B470-FD45-A90B-700E60AEBF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94" y="4460840"/>
            <a:ext cx="874208" cy="87420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A8EE7A-B035-5F43-BE2C-DA4934D843AF}"/>
              </a:ext>
            </a:extLst>
          </p:cNvPr>
          <p:cNvGrpSpPr/>
          <p:nvPr/>
        </p:nvGrpSpPr>
        <p:grpSpPr>
          <a:xfrm>
            <a:off x="2915816" y="3736794"/>
            <a:ext cx="4419386" cy="463376"/>
            <a:chOff x="2915816" y="3736794"/>
            <a:chExt cx="4419386" cy="463376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89C32C3B-566D-7E47-BE13-7F12ADEE0A3D}"/>
                </a:ext>
              </a:extLst>
            </p:cNvPr>
            <p:cNvCxnSpPr/>
            <p:nvPr/>
          </p:nvCxnSpPr>
          <p:spPr>
            <a:xfrm>
              <a:off x="2915816" y="3736794"/>
              <a:ext cx="4419386" cy="416850"/>
            </a:xfrm>
            <a:prstGeom prst="line">
              <a:avLst/>
            </a:prstGeom>
            <a:ln w="57150">
              <a:solidFill>
                <a:srgbClr val="F228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EFB48936-403D-504C-89D5-6355E1FE8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16" y="3736794"/>
              <a:ext cx="4419386" cy="463376"/>
            </a:xfrm>
            <a:prstGeom prst="line">
              <a:avLst/>
            </a:prstGeom>
            <a:ln w="57150">
              <a:solidFill>
                <a:srgbClr val="F228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2145F4-7518-9149-A92E-E1F2BDBC25E9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1893228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7" y="23174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72ECD4-AF6C-CD4E-A3A3-9F99EEC2C19A}"/>
              </a:ext>
            </a:extLst>
          </p:cNvPr>
          <p:cNvSpPr txBox="1"/>
          <p:nvPr/>
        </p:nvSpPr>
        <p:spPr>
          <a:xfrm>
            <a:off x="2282403" y="855697"/>
            <a:ext cx="476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Digital Conversions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C3D03-1469-9641-87F0-1B9B7AD74C80}"/>
              </a:ext>
            </a:extLst>
          </p:cNvPr>
          <p:cNvSpPr txBox="1"/>
          <p:nvPr/>
        </p:nvSpPr>
        <p:spPr>
          <a:xfrm>
            <a:off x="2093570" y="1194251"/>
            <a:ext cx="553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Any Good idea for This Problem?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4CFE87-C753-314F-BC96-C9102F5E7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57" t="5154" r="25223" b="4593"/>
          <a:stretch/>
        </p:blipFill>
        <p:spPr>
          <a:xfrm>
            <a:off x="1122640" y="2274275"/>
            <a:ext cx="1721169" cy="2415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8D8F4-BF5A-BC43-9A28-63E54D3AE9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9" r="20327"/>
          <a:stretch/>
        </p:blipFill>
        <p:spPr>
          <a:xfrm>
            <a:off x="3934504" y="2333179"/>
            <a:ext cx="1574170" cy="23510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518147-11E4-4E4D-BAAC-1BE361F0F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74275"/>
            <a:ext cx="2517406" cy="2339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7EB9F2-D361-B640-8A2E-CAEDD28D0616}"/>
              </a:ext>
            </a:extLst>
          </p:cNvPr>
          <p:cNvSpPr txBox="1"/>
          <p:nvPr/>
        </p:nvSpPr>
        <p:spPr>
          <a:xfrm>
            <a:off x="107507" y="26892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43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09222"/>
            <a:ext cx="0" cy="6227063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457233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07" y="15163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7" y="19152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52" y="73532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99592" y="697260"/>
            <a:ext cx="3024336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8" y="69725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Project Progress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7" y="111730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7" y="27349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83" y="115403"/>
            <a:ext cx="803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Health data Collection &amp; Monitoring system Using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IoT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AAE3D-D997-0748-9B1B-1C77BC3BD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02751"/>
            <a:ext cx="4669746" cy="3247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42">
            <a:extLst>
              <a:ext uri="{FF2B5EF4-FFF2-40B4-BE49-F238E27FC236}">
                <a16:creationId xmlns:a16="http://schemas.microsoft.com/office/drawing/2014/main" id="{74FB2329-A574-4E47-9EF6-35575B13CB1F}"/>
              </a:ext>
            </a:extLst>
          </p:cNvPr>
          <p:cNvGrpSpPr/>
          <p:nvPr/>
        </p:nvGrpSpPr>
        <p:grpSpPr>
          <a:xfrm>
            <a:off x="1259632" y="1338736"/>
            <a:ext cx="7128792" cy="369332"/>
            <a:chOff x="971600" y="1561791"/>
            <a:chExt cx="7128792" cy="369332"/>
          </a:xfrm>
        </p:grpSpPr>
        <p:sp>
          <p:nvSpPr>
            <p:cNvPr id="26" name="갈매기형 수장 43">
              <a:extLst>
                <a:ext uri="{FF2B5EF4-FFF2-40B4-BE49-F238E27FC236}">
                  <a16:creationId xmlns:a16="http://schemas.microsoft.com/office/drawing/2014/main" id="{001FFBF3-AE64-794D-8744-689B6A893A6C}"/>
                </a:ext>
              </a:extLst>
            </p:cNvPr>
            <p:cNvSpPr/>
            <p:nvPr/>
          </p:nvSpPr>
          <p:spPr>
            <a:xfrm>
              <a:off x="971600" y="1671245"/>
              <a:ext cx="140381" cy="12868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12롯데마트드림Bold"/>
                  <a:ea typeface="12롯데마트드림Bold"/>
                </a:rPr>
                <a:t>△</a:t>
              </a:r>
              <a:endParaRPr lang="ko-KR" altLang="en-US" dirty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0D3463-A97D-D64A-9E0E-A485E992847B}"/>
                </a:ext>
              </a:extLst>
            </p:cNvPr>
            <p:cNvSpPr txBox="1"/>
            <p:nvPr/>
          </p:nvSpPr>
          <p:spPr>
            <a:xfrm>
              <a:off x="1259632" y="1561791"/>
              <a:ext cx="684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dirty="0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IoT</a:t>
              </a:r>
              <a:r>
                <a:rPr lang="ko-KR" altLang="en-US" dirty="0" err="1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를</a:t>
              </a:r>
              <a:r>
                <a:rPr lang="ko-KR" altLang="en-US" dirty="0">
                  <a:solidFill>
                    <a:prstClr val="black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 이용한 전국민 수면 개선 프로젝트</a:t>
              </a:r>
              <a:endParaRPr lang="en-US" altLang="ko-KR" dirty="0">
                <a:solidFill>
                  <a:prstClr val="black"/>
                </a:solidFill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BEFF59-4B24-D74C-BC80-9ADEFCEEC3E2}"/>
              </a:ext>
            </a:extLst>
          </p:cNvPr>
          <p:cNvSpPr/>
          <p:nvPr/>
        </p:nvSpPr>
        <p:spPr>
          <a:xfrm>
            <a:off x="3" y="2317440"/>
            <a:ext cx="683567" cy="36004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0F6659-8980-7148-A1C6-14774F26DD17}"/>
              </a:ext>
            </a:extLst>
          </p:cNvPr>
          <p:cNvSpPr txBox="1"/>
          <p:nvPr/>
        </p:nvSpPr>
        <p:spPr>
          <a:xfrm>
            <a:off x="123551" y="2355501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578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13092</TotalTime>
  <Words>527</Words>
  <Application>Microsoft Office PowerPoint</Application>
  <PresentationFormat>화면 슬라이드 쇼(16:10)</PresentationFormat>
  <Paragraphs>237</Paragraphs>
  <Slides>14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배달의민족 한나</vt:lpstr>
      <vt:lpstr>굴림</vt:lpstr>
      <vt:lpstr>12롯데마트드림Bold</vt:lpstr>
      <vt:lpstr>배달의민족 한나는 열한살</vt:lpstr>
      <vt:lpstr>나눔바른펜</vt:lpstr>
      <vt:lpstr>BM HANNA 11yrs old</vt:lpstr>
      <vt:lpstr>맑은 고딕</vt:lpstr>
      <vt:lpstr>Arial</vt:lpstr>
      <vt:lpstr>12LotteMartDreamBold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kwonhwijun</cp:lastModifiedBy>
  <cp:revision>353</cp:revision>
  <dcterms:created xsi:type="dcterms:W3CDTF">2013-09-05T09:43:46Z</dcterms:created>
  <dcterms:modified xsi:type="dcterms:W3CDTF">2018-12-03T07:16:54Z</dcterms:modified>
</cp:coreProperties>
</file>